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6" r:id="rId1"/>
    <p:sldMasterId id="2147484218" r:id="rId2"/>
  </p:sldMasterIdLst>
  <p:notesMasterIdLst>
    <p:notesMasterId r:id="rId15"/>
  </p:notesMasterIdLst>
  <p:sldIdLst>
    <p:sldId id="260" r:id="rId3"/>
    <p:sldId id="677" r:id="rId4"/>
    <p:sldId id="682" r:id="rId5"/>
    <p:sldId id="684" r:id="rId6"/>
    <p:sldId id="685" r:id="rId7"/>
    <p:sldId id="683" r:id="rId8"/>
    <p:sldId id="686" r:id="rId9"/>
    <p:sldId id="687" r:id="rId10"/>
    <p:sldId id="660" r:id="rId11"/>
    <p:sldId id="662" r:id="rId12"/>
    <p:sldId id="663" r:id="rId13"/>
    <p:sldId id="681" r:id="rId14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1620" userDrawn="1">
          <p15:clr>
            <a:srgbClr val="A4A3A4"/>
          </p15:clr>
        </p15:guide>
        <p15:guide id="3" orient="horz" pos="2880" userDrawn="1">
          <p15:clr>
            <a:srgbClr val="A4A3A4"/>
          </p15:clr>
        </p15:guide>
        <p15:guide id="4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007"/>
    <a:srgbClr val="C09200"/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5393" autoAdjust="0"/>
  </p:normalViewPr>
  <p:slideViewPr>
    <p:cSldViewPr>
      <p:cViewPr varScale="1">
        <p:scale>
          <a:sx n="83" d="100"/>
          <a:sy n="83" d="100"/>
        </p:scale>
        <p:origin x="3054" y="78"/>
      </p:cViewPr>
      <p:guideLst>
        <p:guide orient="horz" pos="3840"/>
        <p:guide pos="1620"/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82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28520771526364"/>
          <c:y val="2.5041695102660556E-2"/>
          <c:w val="0.83856374126010458"/>
          <c:h val="0.68830006542482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6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#,##0.00_ ;\-#,##0.00\ </c:formatCode>
                <c:ptCount val="3"/>
                <c:pt idx="0">
                  <c:v>4.42</c:v>
                </c:pt>
                <c:pt idx="1">
                  <c:v>4.59</c:v>
                </c:pt>
                <c:pt idx="2">
                  <c:v>4.78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4F-408E-A365-D875CF597AC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6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Лист1!$C$2:$C$4</c:f>
              <c:numCache>
                <c:formatCode>#,##0.00_ ;\-#,##0.00\ </c:formatCode>
                <c:ptCount val="3"/>
                <c:pt idx="0">
                  <c:v>139.4</c:v>
                </c:pt>
                <c:pt idx="1">
                  <c:v>142</c:v>
                </c:pt>
                <c:pt idx="2">
                  <c:v>148.6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4F-408E-A365-D875CF597AC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chemeClr val="accent6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Лист1!$D$2:$D$4</c:f>
              <c:numCache>
                <c:formatCode>#,##0.00_ ;\-#,##0.00\ </c:formatCode>
                <c:ptCount val="3"/>
                <c:pt idx="0">
                  <c:v>1276.42</c:v>
                </c:pt>
                <c:pt idx="1">
                  <c:v>3686.38</c:v>
                </c:pt>
                <c:pt idx="2">
                  <c:v>3710.08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84F-408E-A365-D875CF597AC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безвозмездные поступления </c:v>
                </c:pt>
              </c:strCache>
            </c:strRef>
          </c:tx>
          <c:spPr>
            <a:solidFill>
              <a:schemeClr val="accent6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Лист1!$E$2:$E$4</c:f>
              <c:numCache>
                <c:formatCode>#,##0.00_ ;\-#,##0.00\ </c:formatCode>
                <c:ptCount val="3"/>
                <c:pt idx="0">
                  <c:v>3826.07</c:v>
                </c:pt>
                <c:pt idx="1">
                  <c:v>1276.42</c:v>
                </c:pt>
                <c:pt idx="2">
                  <c:v>1416.51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4F-408E-A365-D875CF597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220880"/>
        <c:axId val="179221272"/>
      </c:barChart>
      <c:catAx>
        <c:axId val="1792208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221272"/>
        <c:crosses val="autoZero"/>
        <c:auto val="1"/>
        <c:lblAlgn val="ctr"/>
        <c:lblOffset val="100"/>
        <c:noMultiLvlLbl val="0"/>
      </c:catAx>
      <c:valAx>
        <c:axId val="17922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 ;\-#,##0.00\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22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72686157234288"/>
          <c:y val="3.512144055324444E-2"/>
          <c:w val="0.87711052499089415"/>
          <c:h val="0.68179067209267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2951.75</c:v>
                </c:pt>
                <c:pt idx="1">
                  <c:v>3394.99</c:v>
                </c:pt>
                <c:pt idx="2">
                  <c:v>3394.99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Национальная оборона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139.4</c:v>
                </c:pt>
                <c:pt idx="1">
                  <c:v>142</c:v>
                </c:pt>
                <c:pt idx="2">
                  <c:v>148.6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1260.82</c:v>
                </c:pt>
                <c:pt idx="1">
                  <c:v>1260.82</c:v>
                </c:pt>
                <c:pt idx="2">
                  <c:v>1400.91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15.6</c:v>
                </c:pt>
                <c:pt idx="1">
                  <c:v>15.6</c:v>
                </c:pt>
                <c:pt idx="2">
                  <c:v>15.6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1384.23</c:v>
                </c:pt>
                <c:pt idx="1">
                  <c:v>807.89</c:v>
                </c:pt>
                <c:pt idx="2">
                  <c:v>835.1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222056"/>
        <c:axId val="179222448"/>
      </c:barChart>
      <c:catAx>
        <c:axId val="17922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222448"/>
        <c:crosses val="autoZero"/>
        <c:auto val="1"/>
        <c:lblAlgn val="ctr"/>
        <c:lblOffset val="100"/>
        <c:noMultiLvlLbl val="0"/>
      </c:catAx>
      <c:valAx>
        <c:axId val="17922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22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0.64545</cdr:x>
      <cdr:y>0.71795</cdr:y>
    </cdr:from>
    <cdr:to>
      <cdr:x>0.97304</cdr:x>
      <cdr:y>0.97436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12568" y="4032448"/>
          <a:ext cx="2594801" cy="1440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ED9A8-F8FF-4BEE-8250-2BDEE6C77DC9}" type="datetimeFigureOut">
              <a:rPr lang="ru-RU" smtClean="0"/>
              <a:pPr/>
              <a:t>26.07.2021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6125"/>
            <a:ext cx="27908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951"/>
            <a:ext cx="5438775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A448F-D1FA-4C8C-993D-45B9F40F69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0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A448F-D1FA-4C8C-993D-45B9F40F695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570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1497015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3" indent="0" algn="ctr">
              <a:buNone/>
              <a:defRPr sz="2000"/>
            </a:lvl2pPr>
            <a:lvl3pPr marL="914466" indent="0" algn="ctr">
              <a:buNone/>
              <a:defRPr sz="1800"/>
            </a:lvl3pPr>
            <a:lvl4pPr marL="1371699" indent="0" algn="ctr">
              <a:buNone/>
              <a:defRPr sz="1600"/>
            </a:lvl4pPr>
            <a:lvl5pPr marL="1828931" indent="0" algn="ctr">
              <a:buNone/>
              <a:defRPr sz="1600"/>
            </a:lvl5pPr>
            <a:lvl6pPr marL="2286164" indent="0" algn="ctr">
              <a:buNone/>
              <a:defRPr sz="1600"/>
            </a:lvl6pPr>
            <a:lvl7pPr marL="2743397" indent="0" algn="ctr">
              <a:buNone/>
              <a:defRPr sz="1600"/>
            </a:lvl7pPr>
            <a:lvl8pPr marL="3200630" indent="0" algn="ctr">
              <a:buNone/>
              <a:defRPr sz="1600"/>
            </a:lvl8pPr>
            <a:lvl9pPr marL="3657862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C1AF5-7992-46E5-9B8E-9494DD6DB6C9}" type="datetime1">
              <a:rPr lang="en-US" smtClean="0"/>
              <a:t>7/26/2021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8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41BE-F0E0-40B1-979A-8ECA04EB4CBF}" type="datetime1">
              <a:rPr lang="en-US" smtClean="0"/>
              <a:t>7/26/2021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8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626D-B635-46CF-9FBA-064E5C90834B}" type="datetime1">
              <a:rPr lang="en-US" smtClean="0"/>
              <a:t>7/26/2021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67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2433638"/>
            <a:ext cx="2881312" cy="58023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05201" y="2433638"/>
            <a:ext cx="2881313" cy="58023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0EF66-226C-4BFF-9D8E-897D6E604404}" type="datetime1">
              <a:rPr lang="en-US" smtClean="0"/>
              <a:t>7/26/2021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70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75" y="487365"/>
            <a:ext cx="5915025" cy="17668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3076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3" indent="0">
              <a:buNone/>
              <a:defRPr sz="2000" b="1"/>
            </a:lvl2pPr>
            <a:lvl3pPr marL="914466" indent="0">
              <a:buNone/>
              <a:defRPr sz="1800" b="1"/>
            </a:lvl3pPr>
            <a:lvl4pPr marL="1371699" indent="0">
              <a:buNone/>
              <a:defRPr sz="1600" b="1"/>
            </a:lvl4pPr>
            <a:lvl5pPr marL="1828931" indent="0">
              <a:buNone/>
              <a:defRPr sz="1600" b="1"/>
            </a:lvl5pPr>
            <a:lvl6pPr marL="2286164" indent="0">
              <a:buNone/>
              <a:defRPr sz="1600" b="1"/>
            </a:lvl6pPr>
            <a:lvl7pPr marL="2743397" indent="0">
              <a:buNone/>
              <a:defRPr sz="1600" b="1"/>
            </a:lvl7pPr>
            <a:lvl8pPr marL="3200630" indent="0">
              <a:buNone/>
              <a:defRPr sz="1600" b="1"/>
            </a:lvl8pPr>
            <a:lvl9pPr marL="365786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3076" y="3340102"/>
            <a:ext cx="2900363" cy="4913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3" indent="0">
              <a:buNone/>
              <a:defRPr sz="2000" b="1"/>
            </a:lvl2pPr>
            <a:lvl3pPr marL="914466" indent="0">
              <a:buNone/>
              <a:defRPr sz="1800" b="1"/>
            </a:lvl3pPr>
            <a:lvl4pPr marL="1371699" indent="0">
              <a:buNone/>
              <a:defRPr sz="1600" b="1"/>
            </a:lvl4pPr>
            <a:lvl5pPr marL="1828931" indent="0">
              <a:buNone/>
              <a:defRPr sz="1600" b="1"/>
            </a:lvl5pPr>
            <a:lvl6pPr marL="2286164" indent="0">
              <a:buNone/>
              <a:defRPr sz="1600" b="1"/>
            </a:lvl6pPr>
            <a:lvl7pPr marL="2743397" indent="0">
              <a:buNone/>
              <a:defRPr sz="1600" b="1"/>
            </a:lvl7pPr>
            <a:lvl8pPr marL="3200630" indent="0">
              <a:buNone/>
              <a:defRPr sz="1600" b="1"/>
            </a:lvl8pPr>
            <a:lvl9pPr marL="365786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71863" y="3340102"/>
            <a:ext cx="2916237" cy="4913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9B09F-00E9-4C2E-8643-276D65BF1A87}" type="datetime1">
              <a:rPr lang="en-US" smtClean="0"/>
              <a:t>7/26/2021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91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B9A6B-5D9B-49F2-B65A-43E36DF2FB05}" type="datetime1">
              <a:rPr lang="en-US" smtClean="0"/>
              <a:t>7/26/2021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428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6DF1A-6C60-434C-845D-AEF42C676BD9}" type="datetime1">
              <a:rPr lang="en-US" smtClean="0"/>
              <a:t>7/26/2021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988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6238" y="1316040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33" indent="0">
              <a:buNone/>
              <a:defRPr sz="1400"/>
            </a:lvl2pPr>
            <a:lvl3pPr marL="914466" indent="0">
              <a:buNone/>
              <a:defRPr sz="1200"/>
            </a:lvl3pPr>
            <a:lvl4pPr marL="1371699" indent="0">
              <a:buNone/>
              <a:defRPr sz="1000"/>
            </a:lvl4pPr>
            <a:lvl5pPr marL="1828931" indent="0">
              <a:buNone/>
              <a:defRPr sz="1000"/>
            </a:lvl5pPr>
            <a:lvl6pPr marL="2286164" indent="0">
              <a:buNone/>
              <a:defRPr sz="1000"/>
            </a:lvl6pPr>
            <a:lvl7pPr marL="2743397" indent="0">
              <a:buNone/>
              <a:defRPr sz="1000"/>
            </a:lvl7pPr>
            <a:lvl8pPr marL="3200630" indent="0">
              <a:buNone/>
              <a:defRPr sz="1000"/>
            </a:lvl8pPr>
            <a:lvl9pPr marL="365786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BDC80-0974-4C2C-80E1-1161928FCA31}" type="datetime1">
              <a:rPr lang="en-US" smtClean="0"/>
              <a:t>7/26/2021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00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16238" y="1316040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33" indent="0">
              <a:buNone/>
              <a:defRPr sz="2800"/>
            </a:lvl2pPr>
            <a:lvl3pPr marL="914466" indent="0">
              <a:buNone/>
              <a:defRPr sz="2400"/>
            </a:lvl3pPr>
            <a:lvl4pPr marL="1371699" indent="0">
              <a:buNone/>
              <a:defRPr sz="2000"/>
            </a:lvl4pPr>
            <a:lvl5pPr marL="1828931" indent="0">
              <a:buNone/>
              <a:defRPr sz="2000"/>
            </a:lvl5pPr>
            <a:lvl6pPr marL="2286164" indent="0">
              <a:buNone/>
              <a:defRPr sz="2000"/>
            </a:lvl6pPr>
            <a:lvl7pPr marL="2743397" indent="0">
              <a:buNone/>
              <a:defRPr sz="2000"/>
            </a:lvl7pPr>
            <a:lvl8pPr marL="3200630" indent="0">
              <a:buNone/>
              <a:defRPr sz="2000"/>
            </a:lvl8pPr>
            <a:lvl9pPr marL="3657862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33" indent="0">
              <a:buNone/>
              <a:defRPr sz="1400"/>
            </a:lvl2pPr>
            <a:lvl3pPr marL="914466" indent="0">
              <a:buNone/>
              <a:defRPr sz="1200"/>
            </a:lvl3pPr>
            <a:lvl4pPr marL="1371699" indent="0">
              <a:buNone/>
              <a:defRPr sz="1000"/>
            </a:lvl4pPr>
            <a:lvl5pPr marL="1828931" indent="0">
              <a:buNone/>
              <a:defRPr sz="1000"/>
            </a:lvl5pPr>
            <a:lvl6pPr marL="2286164" indent="0">
              <a:buNone/>
              <a:defRPr sz="1000"/>
            </a:lvl6pPr>
            <a:lvl7pPr marL="2743397" indent="0">
              <a:buNone/>
              <a:defRPr sz="1000"/>
            </a:lvl7pPr>
            <a:lvl8pPr marL="3200630" indent="0">
              <a:buNone/>
              <a:defRPr sz="1000"/>
            </a:lvl8pPr>
            <a:lvl9pPr marL="365786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7C038-7F42-4BCA-9F43-D5BCD679F5F3}" type="datetime1">
              <a:rPr lang="en-US" smtClean="0"/>
              <a:t>7/26/2021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743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2F0E9-D72E-437F-860C-1C7C3D746F16}" type="datetime1">
              <a:rPr lang="en-US" smtClean="0"/>
              <a:t>7/26/2021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480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8551" y="487365"/>
            <a:ext cx="1477963" cy="77485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487365"/>
            <a:ext cx="4284662" cy="77485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D7B29-7BFB-40CB-AAE7-D836439EAE12}" type="datetime1">
              <a:rPr lang="en-US" smtClean="0"/>
              <a:t>7/26/2021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803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813" y="3352804"/>
            <a:ext cx="4950338" cy="301704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813" y="6369843"/>
            <a:ext cx="4950338" cy="150171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491E3-F816-4C55-B228-2F249DCDB5AE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23788" y="5761547"/>
            <a:ext cx="1046605" cy="1042375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7500" y="6039391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43577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2" y="832149"/>
            <a:ext cx="4941899" cy="17078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813" y="2844802"/>
            <a:ext cx="4943989" cy="50368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BAA3-D4C6-4FA2-8F52-EDCA7CA41DEA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18377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3" y="2766083"/>
            <a:ext cx="4943989" cy="19584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3" y="4775200"/>
            <a:ext cx="4943989" cy="11472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2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6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5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47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2FCF7-DD25-43FD-8173-544C53F6B0ED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5" y="422203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325523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92476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6813" y="2848942"/>
            <a:ext cx="2398148" cy="50231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2848942"/>
            <a:ext cx="2397820" cy="502319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2D68D-0481-4F8B-9F3D-A68FB099D457}" type="datetime1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050380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46169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5" y="2968835"/>
            <a:ext cx="2155947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25" indent="0">
              <a:buNone/>
              <a:defRPr sz="1500" b="1"/>
            </a:lvl2pPr>
            <a:lvl3pPr marL="685849" indent="0">
              <a:buNone/>
              <a:defRPr sz="1350" b="1"/>
            </a:lvl3pPr>
            <a:lvl4pPr marL="1028774" indent="0">
              <a:buNone/>
              <a:defRPr sz="1200" b="1"/>
            </a:lvl4pPr>
            <a:lvl5pPr marL="1371699" indent="0">
              <a:buNone/>
              <a:defRPr sz="1200" b="1"/>
            </a:lvl5pPr>
            <a:lvl6pPr marL="1714623" indent="0">
              <a:buNone/>
              <a:defRPr sz="1200" b="1"/>
            </a:lvl6pPr>
            <a:lvl7pPr marL="2057548" indent="0">
              <a:buNone/>
              <a:defRPr sz="1200" b="1"/>
            </a:lvl7pPr>
            <a:lvl8pPr marL="2400472" indent="0">
              <a:buNone/>
              <a:defRPr sz="1200" b="1"/>
            </a:lvl8pPr>
            <a:lvl9pPr marL="2743397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6812" y="3737187"/>
            <a:ext cx="2398149" cy="41409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2116" y="2964532"/>
            <a:ext cx="2154929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25" indent="0">
              <a:buNone/>
              <a:defRPr sz="1500" b="1"/>
            </a:lvl2pPr>
            <a:lvl3pPr marL="685849" indent="0">
              <a:buNone/>
              <a:defRPr sz="1350" b="1"/>
            </a:lvl3pPr>
            <a:lvl4pPr marL="1028774" indent="0">
              <a:buNone/>
              <a:defRPr sz="1200" b="1"/>
            </a:lvl4pPr>
            <a:lvl5pPr marL="1371699" indent="0">
              <a:buNone/>
              <a:defRPr sz="1200" b="1"/>
            </a:lvl5pPr>
            <a:lvl6pPr marL="1714623" indent="0">
              <a:buNone/>
              <a:defRPr sz="1200" b="1"/>
            </a:lvl6pPr>
            <a:lvl7pPr marL="2057548" indent="0">
              <a:buNone/>
              <a:defRPr sz="1200" b="1"/>
            </a:lvl7pPr>
            <a:lvl8pPr marL="2400472" indent="0">
              <a:buNone/>
              <a:defRPr sz="1200" b="1"/>
            </a:lvl8pPr>
            <a:lvl9pPr marL="2743397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0286" y="3732883"/>
            <a:ext cx="2396760" cy="41409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734DE-C74C-4995-80BB-EDABF30F586C}" type="datetime1">
              <a:rPr lang="en-US" smtClean="0"/>
              <a:t>7/26/2021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050380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53748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0" y="832149"/>
            <a:ext cx="4941900" cy="170785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C081B-6D82-473C-8B8C-5606F0510A13}" type="datetime1">
              <a:rPr lang="en-US" smtClean="0"/>
              <a:t>7/26/2021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31299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814B9-7B0A-4A6E-B873-2A2246F06813}" type="datetime1">
              <a:rPr lang="en-US" smtClean="0"/>
              <a:t>7/26/2021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1363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1" y="594786"/>
            <a:ext cx="1972188" cy="1301749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620" y="594788"/>
            <a:ext cx="2843180" cy="7219951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2131484"/>
            <a:ext cx="1972188" cy="5683248"/>
          </a:xfrm>
        </p:spPr>
        <p:txBody>
          <a:bodyPr/>
          <a:lstStyle>
            <a:lvl1pPr marL="0" indent="0">
              <a:buNone/>
              <a:defRPr sz="1050"/>
            </a:lvl1pPr>
            <a:lvl2pPr marL="342925" indent="0">
              <a:buNone/>
              <a:defRPr sz="900"/>
            </a:lvl2pPr>
            <a:lvl3pPr marL="685849" indent="0">
              <a:buNone/>
              <a:defRPr sz="750"/>
            </a:lvl3pPr>
            <a:lvl4pPr marL="1028774" indent="0">
              <a:buNone/>
              <a:defRPr sz="675"/>
            </a:lvl4pPr>
            <a:lvl5pPr marL="1371699" indent="0">
              <a:buNone/>
              <a:defRPr sz="675"/>
            </a:lvl5pPr>
            <a:lvl6pPr marL="1714623" indent="0">
              <a:buNone/>
              <a:defRPr sz="675"/>
            </a:lvl6pPr>
            <a:lvl7pPr marL="2057548" indent="0">
              <a:buNone/>
              <a:defRPr sz="675"/>
            </a:lvl7pPr>
            <a:lvl8pPr marL="2400472" indent="0">
              <a:buNone/>
              <a:defRPr sz="675"/>
            </a:lvl8pPr>
            <a:lvl9pPr marL="2743397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2286-AAF9-4D49-890E-D0A362727796}" type="datetime1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16269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3" y="6400802"/>
            <a:ext cx="4943989" cy="755651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56813" y="846620"/>
            <a:ext cx="4943989" cy="513996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25" indent="0">
              <a:buNone/>
              <a:defRPr sz="1200"/>
            </a:lvl2pPr>
            <a:lvl3pPr marL="685849" indent="0">
              <a:buNone/>
              <a:defRPr sz="1200"/>
            </a:lvl3pPr>
            <a:lvl4pPr marL="1028774" indent="0">
              <a:buNone/>
              <a:defRPr sz="1200"/>
            </a:lvl4pPr>
            <a:lvl5pPr marL="1371699" indent="0">
              <a:buNone/>
              <a:defRPr sz="1200"/>
            </a:lvl5pPr>
            <a:lvl6pPr marL="1714623" indent="0">
              <a:buNone/>
              <a:defRPr sz="1200"/>
            </a:lvl6pPr>
            <a:lvl7pPr marL="2057548" indent="0">
              <a:buNone/>
              <a:defRPr sz="1200"/>
            </a:lvl7pPr>
            <a:lvl8pPr marL="2400472" indent="0">
              <a:buNone/>
              <a:defRPr sz="1200"/>
            </a:lvl8pPr>
            <a:lvl9pPr marL="2743397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3" y="7156453"/>
            <a:ext cx="4943989" cy="658283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25" indent="0">
              <a:buNone/>
              <a:defRPr sz="900"/>
            </a:lvl2pPr>
            <a:lvl3pPr marL="685849" indent="0">
              <a:buNone/>
              <a:defRPr sz="750"/>
            </a:lvl3pPr>
            <a:lvl4pPr marL="1028774" indent="0">
              <a:buNone/>
              <a:defRPr sz="675"/>
            </a:lvl4pPr>
            <a:lvl5pPr marL="1371699" indent="0">
              <a:buNone/>
              <a:defRPr sz="675"/>
            </a:lvl5pPr>
            <a:lvl6pPr marL="1714623" indent="0">
              <a:buNone/>
              <a:defRPr sz="675"/>
            </a:lvl6pPr>
            <a:lvl7pPr marL="2057548" indent="0">
              <a:buNone/>
              <a:defRPr sz="675"/>
            </a:lvl7pPr>
            <a:lvl8pPr marL="2400472" indent="0">
              <a:buNone/>
              <a:defRPr sz="675"/>
            </a:lvl8pPr>
            <a:lvl9pPr marL="2743397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2937-518E-493E-907F-8765A0E4D79E}" type="datetime1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5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20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44976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3" y="812802"/>
            <a:ext cx="4943989" cy="415605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3" y="5805397"/>
            <a:ext cx="4943989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2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6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5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47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E307E-83C8-4753-8626-81BCF8B52C4E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5" y="422203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325523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00641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093" y="812800"/>
            <a:ext cx="4582190" cy="38608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11979" y="4673600"/>
            <a:ext cx="4240416" cy="508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25" indent="0">
              <a:buFontTx/>
              <a:buNone/>
              <a:defRPr/>
            </a:lvl2pPr>
            <a:lvl3pPr marL="685849" indent="0">
              <a:buFontTx/>
              <a:buNone/>
              <a:defRPr/>
            </a:lvl3pPr>
            <a:lvl4pPr marL="1028774" indent="0">
              <a:buFontTx/>
              <a:buNone/>
              <a:defRPr/>
            </a:lvl4pPr>
            <a:lvl5pPr marL="1371699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3" y="5805397"/>
            <a:ext cx="4943989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2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6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5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47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3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9BF19-2FF1-453C-9A2D-4C4567C8F51E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5" y="422203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325523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4" name="TextBox 13"/>
          <p:cNvSpPr txBox="1"/>
          <p:nvPr/>
        </p:nvSpPr>
        <p:spPr>
          <a:xfrm>
            <a:off x="1356239" y="864009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151" y="3873744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2629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3" y="3251204"/>
            <a:ext cx="4943989" cy="363312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3" y="6908802"/>
            <a:ext cx="4943989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2B333-BD03-4A75-817A-310B1926E191}" type="datetime1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5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20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57057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41093" y="812800"/>
            <a:ext cx="4582190" cy="38608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2" y="5791200"/>
            <a:ext cx="5016219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25" indent="0">
              <a:buFontTx/>
              <a:buNone/>
              <a:defRPr/>
            </a:lvl2pPr>
            <a:lvl3pPr marL="685849" indent="0">
              <a:buFontTx/>
              <a:buNone/>
              <a:defRPr/>
            </a:lvl3pPr>
            <a:lvl4pPr marL="1028774" indent="0">
              <a:buFontTx/>
              <a:buNone/>
              <a:defRPr/>
            </a:lvl4pPr>
            <a:lvl5pPr marL="1371699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6908802"/>
            <a:ext cx="5016219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7CBD-D98B-4E1E-A0B6-3EDE75376F58}" type="datetime1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5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20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TextBox 10"/>
          <p:cNvSpPr txBox="1"/>
          <p:nvPr/>
        </p:nvSpPr>
        <p:spPr>
          <a:xfrm>
            <a:off x="1356239" y="864009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7151" y="3873744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0273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836545"/>
            <a:ext cx="4943988" cy="3840027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3" y="5791200"/>
            <a:ext cx="4943989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25" indent="0">
              <a:buFontTx/>
              <a:buNone/>
              <a:defRPr/>
            </a:lvl2pPr>
            <a:lvl3pPr marL="685849" indent="0">
              <a:buFontTx/>
              <a:buNone/>
              <a:defRPr/>
            </a:lvl3pPr>
            <a:lvl4pPr marL="1028774" indent="0">
              <a:buFontTx/>
              <a:buNone/>
              <a:defRPr/>
            </a:lvl4pPr>
            <a:lvl5pPr marL="1371699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3" y="6908802"/>
            <a:ext cx="4943989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E90B-43FA-4C0D-AE64-32E47A95DE6F}" type="datetime1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5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20"/>
            <a:ext cx="438734" cy="486833"/>
          </a:xfrm>
        </p:spPr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238142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E5C09-21CE-4E78-957B-2B498C8A87C6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065629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8902" y="836544"/>
            <a:ext cx="1242099" cy="7045089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6813" y="836544"/>
            <a:ext cx="3537261" cy="70450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F3268-01C2-4BEB-B08D-19A8B76FE8DF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5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85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73000">
              <a:schemeClr val="accent5"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8" y="487365"/>
            <a:ext cx="5915025" cy="176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488" y="2433638"/>
            <a:ext cx="5915025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71488" y="8475665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18742-9A7F-4F8A-8AF1-D6E834F92031}" type="datetime1">
              <a:rPr lang="en-US" smtClean="0"/>
              <a:t>7/26/2021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71713" y="8475665"/>
            <a:ext cx="231457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843463" y="8475665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E1FF5-EDDD-4A38-8D91-AA6DCFE92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5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</p:sldLayoutIdLst>
  <p:hf hdr="0" ftr="0" dt="0"/>
  <p:txStyles>
    <p:titleStyle>
      <a:lvl1pPr algn="l" defTabSz="91446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6" indent="-228616" algn="l" defTabSz="91446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49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82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15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48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81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13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46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79" indent="-228616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3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66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99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31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64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97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30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62" algn="l" defTabSz="91446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73000">
              <a:schemeClr val="accent5"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04800"/>
            <a:ext cx="1485900" cy="885150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5316" y="382"/>
            <a:ext cx="1464204" cy="9137291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37160" cy="914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832149"/>
            <a:ext cx="4941900" cy="17078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3" y="2844800"/>
            <a:ext cx="4943989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29301" y="8180122"/>
            <a:ext cx="574785" cy="493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26565-D528-4938-842D-EA01B27EB68D}" type="datetime1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6811" y="8181082"/>
            <a:ext cx="4287366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83421" y="1050380"/>
            <a:ext cx="43873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2589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20" r:id="rId2"/>
    <p:sldLayoutId id="2147484221" r:id="rId3"/>
    <p:sldLayoutId id="2147484222" r:id="rId4"/>
    <p:sldLayoutId id="2147484223" r:id="rId5"/>
    <p:sldLayoutId id="2147484224" r:id="rId6"/>
    <p:sldLayoutId id="2147484225" r:id="rId7"/>
    <p:sldLayoutId id="2147484226" r:id="rId8"/>
    <p:sldLayoutId id="2147484227" r:id="rId9"/>
    <p:sldLayoutId id="2147484228" r:id="rId10"/>
    <p:sldLayoutId id="2147484229" r:id="rId11"/>
    <p:sldLayoutId id="2147484230" r:id="rId12"/>
    <p:sldLayoutId id="2147484231" r:id="rId13"/>
    <p:sldLayoutId id="2147484232" r:id="rId14"/>
    <p:sldLayoutId id="2147484233" r:id="rId15"/>
    <p:sldLayoutId id="2147484234" r:id="rId16"/>
  </p:sldLayoutIdLst>
  <p:hf hdr="0" ftr="0" dt="0"/>
  <p:txStyles>
    <p:titleStyle>
      <a:lvl1pPr algn="l" defTabSz="342925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94" indent="-257194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53" indent="-214329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311" indent="-171462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236" indent="-171462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161" indent="-171462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6085" indent="-171462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9010" indent="-171462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934" indent="-171462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859" indent="-171462" algn="l" defTabSz="342925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25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49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74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99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23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548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472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97" algn="l" defTabSz="3429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620688" y="6084168"/>
            <a:ext cx="5911552" cy="2088232"/>
          </a:xfrm>
        </p:spPr>
        <p:txBody>
          <a:bodyPr>
            <a:noAutofit/>
          </a:bodyPr>
          <a:lstStyle/>
          <a:p>
            <a:pPr algn="ctr"/>
            <a:endParaRPr lang="ru-RU" sz="1000" dirty="0">
              <a:solidFill>
                <a:srgbClr val="002060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Бюджет для граждан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проекту решения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Совета депутатов МО СП «Аргада»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Об утверждении бюджета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муниципального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образования сельское поселение «Аргада»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на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2020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год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и на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плановый период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2021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и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2022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годов»</a:t>
            </a:r>
          </a:p>
          <a:p>
            <a:pPr algn="ctr">
              <a:buNone/>
            </a:pPr>
            <a:r>
              <a:rPr lang="ru-RU" sz="1600" b="1" dirty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</a:t>
            </a:r>
            <a:endParaRPr lang="ru-RU" sz="1100" b="1" dirty="0">
              <a:solidFill>
                <a:srgbClr val="00206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59" y="251521"/>
            <a:ext cx="1413490" cy="18001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775" y="2267744"/>
            <a:ext cx="4104458" cy="3428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6021" y="2887219"/>
            <a:ext cx="4640580" cy="424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476672" y="2400300"/>
            <a:ext cx="6097007" cy="3996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144">
            <a:solidFill>
              <a:srgbClr val="7C5F9F"/>
            </a:solidFill>
          </a:ln>
        </p:spPr>
        <p:txBody>
          <a:bodyPr vert="horz" wrap="square" lIns="0" tIns="151924" rIns="0" bIns="0" rtlCol="0">
            <a:spAutoFit/>
          </a:bodyPr>
          <a:lstStyle/>
          <a:p>
            <a:pPr marL="65251">
              <a:spcBef>
                <a:spcPts val="1196"/>
              </a:spcBef>
            </a:pPr>
            <a:r>
              <a:rPr sz="1600" b="1" spc="-8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Бюджетно</a:t>
            </a:r>
            <a:r>
              <a:rPr lang="ru-RU" sz="1600" b="1" spc="-8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е</a:t>
            </a:r>
            <a:r>
              <a:rPr sz="1600" b="1" spc="-8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послани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е</a:t>
            </a:r>
            <a:r>
              <a:rPr sz="1600" b="1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Президента </a:t>
            </a:r>
            <a:r>
              <a:rPr sz="1600" b="1" spc="-8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Российской</a:t>
            </a:r>
            <a:r>
              <a:rPr sz="1600" b="1" spc="-64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600" b="1" spc="-4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Федерации</a:t>
            </a:r>
            <a:endParaRPr sz="1600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974" y="3035456"/>
            <a:ext cx="6097008" cy="645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144">
            <a:solidFill>
              <a:srgbClr val="7C5F9F"/>
            </a:solidFill>
          </a:ln>
        </p:spPr>
        <p:txBody>
          <a:bodyPr vert="horz" wrap="square" lIns="0" tIns="151924" rIns="0" bIns="0" rtlCol="0">
            <a:spAutoFit/>
          </a:bodyPr>
          <a:lstStyle>
            <a:defPPr>
              <a:defRPr lang="en-US"/>
            </a:defPPr>
            <a:lvl1pPr marL="65251">
              <a:spcBef>
                <a:spcPts val="1196"/>
              </a:spcBef>
              <a:defRPr sz="1600" b="1" spc="-8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Основные параметры прогноза СЭР муниципального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образования сельское поселение «Аргада»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на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2020-2022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годы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0991" y="3862514"/>
            <a:ext cx="6097008" cy="3996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144">
            <a:solidFill>
              <a:srgbClr val="7C5F9F"/>
            </a:solidFill>
          </a:ln>
        </p:spPr>
        <p:txBody>
          <a:bodyPr vert="horz" wrap="square" lIns="0" tIns="151924" rIns="0" bIns="0" rtlCol="0">
            <a:spAutoFit/>
          </a:bodyPr>
          <a:lstStyle>
            <a:defPPr>
              <a:defRPr lang="en-US"/>
            </a:defPPr>
            <a:lvl1pPr marL="65251">
              <a:spcBef>
                <a:spcPts val="1196"/>
              </a:spcBef>
              <a:defRPr sz="1600" b="1" spc="-8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Основные направления бюджетной политики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6672" y="4462152"/>
            <a:ext cx="6097008" cy="3996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144">
            <a:solidFill>
              <a:srgbClr val="7C5F9F"/>
            </a:solidFill>
          </a:ln>
        </p:spPr>
        <p:txBody>
          <a:bodyPr vert="horz" wrap="square" lIns="0" tIns="151924" rIns="0" bIns="0" rtlCol="0">
            <a:spAutoFit/>
          </a:bodyPr>
          <a:lstStyle>
            <a:defPPr>
              <a:defRPr lang="en-US"/>
            </a:defPPr>
            <a:lvl1pPr marL="65251">
              <a:spcBef>
                <a:spcPts val="1196"/>
              </a:spcBef>
              <a:defRPr sz="1600" b="1" spc="-8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Итоги исполнения бюджета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сельского поселения за 2019 год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36712" y="898848"/>
            <a:ext cx="5731287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363881"/>
            <a:r>
              <a:rPr lang="ru-RU" sz="1800" b="1" spc="-11" dirty="0" smtClean="0">
                <a:solidFill>
                  <a:srgbClr val="C00000"/>
                </a:solidFill>
              </a:rPr>
              <a:t>Основы формирования </a:t>
            </a:r>
            <a:r>
              <a:rPr lang="ru-RU" sz="1800" b="1" spc="-15" dirty="0" smtClean="0">
                <a:solidFill>
                  <a:srgbClr val="C00000"/>
                </a:solidFill>
              </a:rPr>
              <a:t>проекта местного </a:t>
            </a:r>
            <a:r>
              <a:rPr lang="en-US" sz="1800" b="1" spc="-15" dirty="0" smtClean="0">
                <a:solidFill>
                  <a:srgbClr val="C00000"/>
                </a:solidFill>
              </a:rPr>
              <a:t/>
            </a:r>
            <a:br>
              <a:rPr lang="en-US" sz="1800" b="1" spc="-15" dirty="0" smtClean="0">
                <a:solidFill>
                  <a:srgbClr val="C00000"/>
                </a:solidFill>
              </a:rPr>
            </a:br>
            <a:r>
              <a:rPr lang="ru-RU" sz="1800" b="1" spc="-23" dirty="0" smtClean="0">
                <a:solidFill>
                  <a:srgbClr val="C00000"/>
                </a:solidFill>
              </a:rPr>
              <a:t>бюджета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567" y="5079864"/>
            <a:ext cx="6097008" cy="3996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144">
            <a:solidFill>
              <a:srgbClr val="7C5F9F"/>
            </a:solidFill>
          </a:ln>
        </p:spPr>
        <p:txBody>
          <a:bodyPr vert="horz" wrap="square" lIns="0" tIns="151924" rIns="0" bIns="0" rtlCol="0">
            <a:spAutoFit/>
          </a:bodyPr>
          <a:lstStyle>
            <a:defPPr>
              <a:defRPr lang="en-US"/>
            </a:defPPr>
            <a:lvl1pPr marL="65251">
              <a:spcBef>
                <a:spcPts val="1196"/>
              </a:spcBef>
              <a:defRPr sz="1600" b="1" spc="-8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Ожидаемое исполнение бюджета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сельского поселения за 2020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год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4294967295"/>
          </p:nvPr>
        </p:nvSpPr>
        <p:spPr>
          <a:xfrm>
            <a:off x="6310884" y="6964577"/>
            <a:ext cx="154781" cy="11541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7158">
              <a:lnSpc>
                <a:spcPts val="930"/>
              </a:lnSpc>
            </a:pPr>
            <a:fld id="{81D60167-4931-47E6-BA6A-407CBD079E47}" type="slidenum">
              <a:rPr dirty="0"/>
              <a:pPr marL="77158">
                <a:lnSpc>
                  <a:spcPts val="930"/>
                </a:lnSpc>
              </a:pPr>
              <a:t>2</a:t>
            </a:fld>
            <a:endParaRPr dirty="0"/>
          </a:p>
        </p:txBody>
      </p:sp>
      <p:sp>
        <p:nvSpPr>
          <p:cNvPr id="24" name="object 4"/>
          <p:cNvSpPr txBox="1"/>
          <p:nvPr/>
        </p:nvSpPr>
        <p:spPr>
          <a:xfrm>
            <a:off x="456851" y="5783838"/>
            <a:ext cx="6097008" cy="645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144">
            <a:solidFill>
              <a:srgbClr val="7C5F9F"/>
            </a:solidFill>
          </a:ln>
        </p:spPr>
        <p:txBody>
          <a:bodyPr vert="horz" wrap="square" lIns="0" tIns="151924" rIns="0" bIns="0" rtlCol="0">
            <a:spAutoFit/>
          </a:bodyPr>
          <a:lstStyle>
            <a:defPPr>
              <a:defRPr lang="en-US"/>
            </a:defPPr>
            <a:lvl1pPr marL="65251">
              <a:spcBef>
                <a:spcPts val="1196"/>
              </a:spcBef>
              <a:defRPr sz="1600" b="1" spc="-8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Прогнозные данные о поступлении доходов, представленные администраторами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доходов местного бюджета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object 4"/>
          <p:cNvSpPr txBox="1"/>
          <p:nvPr/>
        </p:nvSpPr>
        <p:spPr>
          <a:xfrm>
            <a:off x="452589" y="6660232"/>
            <a:ext cx="6097008" cy="11382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144">
            <a:solidFill>
              <a:srgbClr val="7C5F9F"/>
            </a:solidFill>
          </a:ln>
        </p:spPr>
        <p:txBody>
          <a:bodyPr vert="horz" wrap="square" lIns="0" tIns="151924" rIns="0" bIns="0" rtlCol="0">
            <a:spAutoFit/>
          </a:bodyPr>
          <a:lstStyle>
            <a:defPPr>
              <a:defRPr lang="en-US"/>
            </a:defPPr>
            <a:lvl1pPr marL="65251">
              <a:spcBef>
                <a:spcPts val="1196"/>
              </a:spcBef>
              <a:defRPr sz="1600" b="1" spc="-8">
                <a:solidFill>
                  <a:srgbClr val="002060"/>
                </a:solidFill>
                <a:latin typeface="Calibri"/>
                <a:cs typeface="Calibri"/>
              </a:defRPr>
            </a:lvl1pPr>
          </a:lstStyle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Установленные законодательством нормативы отчислений в бюджет района и планируемые изменения законодательства в соответствии с основными направлениями налоговой и бюджетной политики РФ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" y="1115616"/>
            <a:ext cx="39208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2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2009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Box 8"/>
          <p:cNvSpPr txBox="1">
            <a:spLocks noChangeArrowheads="1"/>
          </p:cNvSpPr>
          <p:nvPr/>
        </p:nvSpPr>
        <p:spPr bwMode="auto">
          <a:xfrm>
            <a:off x="5085184" y="1537213"/>
            <a:ext cx="129510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350" dirty="0" smtClean="0">
                <a:solidFill>
                  <a:prstClr val="black"/>
                </a:solidFill>
                <a:latin typeface="Constantia" pitchFamily="18" charset="0"/>
              </a:rPr>
              <a:t>(тыс. рублей)</a:t>
            </a:r>
            <a:endParaRPr lang="ru-RU" sz="1350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8" name="object 3"/>
          <p:cNvSpPr txBox="1">
            <a:spLocks/>
          </p:cNvSpPr>
          <p:nvPr/>
        </p:nvSpPr>
        <p:spPr>
          <a:xfrm>
            <a:off x="1196752" y="1026424"/>
            <a:ext cx="5109686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9526" marR="3810">
              <a:lnSpc>
                <a:spcPts val="1575"/>
              </a:lnSpc>
            </a:pPr>
            <a:r>
              <a:rPr lang="ru-RU" b="1" spc="-30" dirty="0" smtClean="0">
                <a:solidFill>
                  <a:srgbClr val="C00000"/>
                </a:solidFill>
              </a:rPr>
              <a:t>Основные параметры бюджета </a:t>
            </a:r>
            <a:r>
              <a:rPr lang="ru-RU" b="1" spc="-30" dirty="0" smtClean="0">
                <a:solidFill>
                  <a:srgbClr val="C00000"/>
                </a:solidFill>
              </a:rPr>
              <a:t>сельского поселения «Аргада»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6814C-8BE6-4480-BC39-9DBC5118CDE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353216"/>
              </p:ext>
            </p:extLst>
          </p:nvPr>
        </p:nvGraphicFramePr>
        <p:xfrm>
          <a:off x="383421" y="2483768"/>
          <a:ext cx="6301041" cy="295232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00200"/>
                <a:gridCol w="1512168"/>
                <a:gridCol w="1512168"/>
                <a:gridCol w="1476505"/>
              </a:tblGrid>
              <a:tr h="757542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Период</a:t>
                      </a:r>
                      <a:endParaRPr kumimoji="0" lang="ru-RU" sz="18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Доходы</a:t>
                      </a:r>
                      <a:r>
                        <a:rPr kumimoji="0" lang="ru-RU" sz="1800" kern="1200" baseline="0" dirty="0" smtClean="0"/>
                        <a:t> бюджета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/>
                        <a:t>Расходы бюджета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Профицит бюджета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814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/>
                        <a:t>2020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defTabSz="34292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5781,81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defTabSz="34292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5781,81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0,0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732443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2021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defTabSz="34292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5661,3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defTabSz="34292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5661,3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0,0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64807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2022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defTabSz="34292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5835,2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defTabSz="34292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5835,2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0,0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1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52736" y="836773"/>
            <a:ext cx="5348065" cy="70506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Основные параметры прогноза </a:t>
            </a:r>
            <a:r>
              <a:rPr lang="ru-RU" sz="1800" b="1" dirty="0" smtClean="0">
                <a:solidFill>
                  <a:srgbClr val="C00000"/>
                </a:solidFill>
              </a:rPr>
              <a:t>СЭР </a:t>
            </a:r>
            <a:r>
              <a:rPr lang="ru-RU" sz="1800" b="1" dirty="0">
                <a:solidFill>
                  <a:srgbClr val="C00000"/>
                </a:solidFill>
              </a:rPr>
              <a:t>на 2020-2022 </a:t>
            </a:r>
            <a:r>
              <a:rPr lang="ru-RU" sz="1800" b="1" dirty="0" smtClean="0">
                <a:solidFill>
                  <a:srgbClr val="C00000"/>
                </a:solidFill>
              </a:rPr>
              <a:t>годы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4</a:t>
            </a:fld>
            <a:endParaRPr kumimoji="0" lang="en-US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727275"/>
              </p:ext>
            </p:extLst>
          </p:nvPr>
        </p:nvGraphicFramePr>
        <p:xfrm>
          <a:off x="383421" y="2267744"/>
          <a:ext cx="6285939" cy="4974576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035408"/>
                <a:gridCol w="745707"/>
                <a:gridCol w="671136"/>
                <a:gridCol w="708422"/>
                <a:gridCol w="708422"/>
                <a:gridCol w="708422"/>
                <a:gridCol w="708422"/>
              </a:tblGrid>
              <a:tr h="2418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Единица измерения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отчет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отчет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оценка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прогноз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2017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2018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2019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2020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900" u="none" strike="noStrike" kern="1200" dirty="0">
                          <a:effectLst/>
                        </a:rPr>
                        <a:t>В</a:t>
                      </a:r>
                      <a:r>
                        <a:rPr lang="ru-RU" sz="900" u="none" strike="noStrike" kern="1200" dirty="0" smtClean="0">
                          <a:effectLst/>
                        </a:rPr>
                        <a:t>ариант </a:t>
                      </a:r>
                      <a:r>
                        <a:rPr lang="ru-RU" sz="900" u="none" strike="noStrike" kern="1200" dirty="0">
                          <a:effectLst/>
                        </a:rPr>
                        <a:t>1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900" u="none" strike="noStrike" kern="1200" dirty="0">
                          <a:effectLst/>
                        </a:rPr>
                        <a:t>В</a:t>
                      </a:r>
                      <a:r>
                        <a:rPr lang="ru-RU" sz="900" u="none" strike="noStrike" kern="1200" dirty="0" smtClean="0">
                          <a:effectLst/>
                        </a:rPr>
                        <a:t>ариант </a:t>
                      </a:r>
                      <a:r>
                        <a:rPr lang="ru-RU" sz="900" u="none" strike="noStrike" kern="1200" dirty="0">
                          <a:effectLst/>
                        </a:rPr>
                        <a:t>2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335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Численность постоянного населения (среднегодовая) 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тыс. </a:t>
                      </a:r>
                      <a:r>
                        <a:rPr lang="ru-RU" sz="1200" u="none" strike="noStrike" dirty="0" smtClean="0">
                          <a:effectLst/>
                        </a:rPr>
                        <a:t>чел.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1,957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1,953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</a:rPr>
                        <a:t>1,861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1,954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</a:rPr>
                        <a:t>1,960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</a:tr>
              <a:tr h="457200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Валовый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региональный продукт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</a:rPr>
                        <a:t>10,800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10,900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10,900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10,900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11,500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</a:tr>
              <a:tr h="233538">
                <a:tc>
                  <a:txBody>
                    <a:bodyPr/>
                    <a:lstStyle/>
                    <a:p>
                      <a:pPr marL="0" marR="0" indent="0" algn="l" defTabSz="3429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effectLst/>
                        </a:rPr>
                        <a:t>Потребление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электроэнергии</a:t>
                      </a:r>
                      <a:endParaRPr lang="ru-RU" sz="12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кВт*ч.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0,12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0,12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0,12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0,12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0,12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141791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Индекс производства продукции сельского хозяйства в хозяйствах всех категорий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3429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50,00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52,00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54,00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52,00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54,00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33538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Оборот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розничной торговли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12,800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13,800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13,800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14,700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14,700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00175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Количество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малых предприятий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ед.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6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17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200175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Денежные доходы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населения (общ.)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20,400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21,800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21,800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effectLst/>
                        </a:rPr>
                        <a:t>23,240</a:t>
                      </a:r>
                      <a:endParaRPr lang="ru-RU" sz="12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23,240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33538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Численность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занятых в экономике (среднегодовая)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тыс. чел.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0,537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0,537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0,537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0,537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effectLst/>
                        </a:rPr>
                        <a:t>0,537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24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736" y="827584"/>
            <a:ext cx="4941899" cy="576063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Основные параметры прогноза СЭР на 2020-2022 </a:t>
            </a:r>
            <a:r>
              <a:rPr lang="ru-RU" sz="1800" b="1" dirty="0" smtClean="0">
                <a:solidFill>
                  <a:srgbClr val="C00000"/>
                </a:solidFill>
              </a:rPr>
              <a:t>годы. Продолжение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5</a:t>
            </a:fld>
            <a:endParaRPr kumimoji="0"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674852"/>
              </p:ext>
            </p:extLst>
          </p:nvPr>
        </p:nvGraphicFramePr>
        <p:xfrm>
          <a:off x="383421" y="2267744"/>
          <a:ext cx="6285938" cy="4634216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418453"/>
                <a:gridCol w="695089"/>
                <a:gridCol w="793099"/>
                <a:gridCol w="793099"/>
                <a:gridCol w="793099"/>
                <a:gridCol w="793099"/>
              </a:tblGrid>
              <a:tr h="24187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Показатели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0" marR="0" marT="0" marB="0" anchor="ctr"/>
                </a:tc>
                <a:tc rowSpan="4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>
                          <a:effectLst/>
                        </a:rPr>
                        <a:t>Единица измерения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Прогноз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2021 год</a:t>
                      </a:r>
                    </a:p>
                  </a:txBody>
                  <a:tcPr marL="0" marR="0" marT="0" marB="0" anchor="ctr"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endParaRPr lang="ru-RU" sz="12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grid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b="1" u="none" strike="noStrike" kern="1200" dirty="0" smtClean="0">
                          <a:effectLst/>
                          <a:latin typeface="+mj-lt"/>
                        </a:rPr>
                        <a:t>2022 год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Вариант 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Вариант 2</a:t>
                      </a:r>
                    </a:p>
                  </a:txBody>
                  <a:tcPr marL="0" marR="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6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900" u="none" strike="noStrike" kern="1200" dirty="0">
                          <a:effectLst/>
                        </a:rPr>
                        <a:t>В</a:t>
                      </a:r>
                      <a:r>
                        <a:rPr lang="ru-RU" sz="900" u="none" strike="noStrike" kern="1200" dirty="0" smtClean="0">
                          <a:effectLst/>
                        </a:rPr>
                        <a:t>ариант </a:t>
                      </a:r>
                      <a:r>
                        <a:rPr lang="ru-RU" sz="900" u="none" strike="noStrike" kern="1200" dirty="0">
                          <a:effectLst/>
                        </a:rPr>
                        <a:t>1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900" u="none" strike="noStrike" kern="1200" dirty="0">
                          <a:effectLst/>
                        </a:rPr>
                        <a:t>В</a:t>
                      </a:r>
                      <a:r>
                        <a:rPr lang="ru-RU" sz="900" u="none" strike="noStrike" kern="1200" dirty="0" smtClean="0">
                          <a:effectLst/>
                        </a:rPr>
                        <a:t>ариант </a:t>
                      </a:r>
                      <a:r>
                        <a:rPr lang="ru-RU" sz="900" u="none" strike="noStrike" kern="1200" dirty="0">
                          <a:effectLst/>
                        </a:rPr>
                        <a:t>2</a:t>
                      </a:r>
                      <a:endParaRPr lang="ru-RU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335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Численность постоянного населения (среднегодовая) 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тыс. </a:t>
                      </a:r>
                      <a:r>
                        <a:rPr lang="ru-RU" sz="1200" u="none" strike="noStrike" dirty="0" smtClean="0">
                          <a:effectLst/>
                        </a:rPr>
                        <a:t>чел.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1,960</a:t>
                      </a:r>
                    </a:p>
                  </a:txBody>
                  <a:tcPr marL="0" marR="0" marT="0" marB="0"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1,963</a:t>
                      </a:r>
                    </a:p>
                  </a:txBody>
                  <a:tcPr marL="0" marR="0" marT="0" marB="0"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1,970</a:t>
                      </a:r>
                    </a:p>
                  </a:txBody>
                  <a:tcPr marL="0" marR="0" marT="0" marB="0" anchor="ctr"/>
                </a:tc>
              </a:tr>
              <a:tr h="457200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Валовый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региональный продукт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12,400</a:t>
                      </a:r>
                    </a:p>
                  </a:txBody>
                  <a:tcPr marL="0" marR="0" marT="0" marB="0" anchor="ctr"/>
                </a:tc>
              </a:tr>
              <a:tr h="233538">
                <a:tc>
                  <a:txBody>
                    <a:bodyPr/>
                    <a:lstStyle/>
                    <a:p>
                      <a:pPr marL="0" marR="0" indent="0" algn="l" defTabSz="3429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effectLst/>
                        </a:rPr>
                        <a:t>Потребление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электроэнергии</a:t>
                      </a:r>
                      <a:endParaRPr lang="ru-RU" sz="12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кВт*ч.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0,12</a:t>
                      </a:r>
                    </a:p>
                  </a:txBody>
                  <a:tcPr marL="0" marR="0" marT="0" marB="0" anchor="ctr"/>
                </a:tc>
              </a:tr>
              <a:tr h="141791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Индекс производства продукции сельского хозяйства в хозяйствах всех категорий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34292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58,00</a:t>
                      </a:r>
                    </a:p>
                  </a:txBody>
                  <a:tcPr marL="0" marR="0" marT="0" marB="0" anchor="ctr"/>
                </a:tc>
              </a:tr>
              <a:tr h="233538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Оборот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розничной торговли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16,400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16,400</a:t>
                      </a:r>
                    </a:p>
                  </a:txBody>
                  <a:tcPr marL="0" marR="0" marT="0" marB="0" anchor="ctr"/>
                </a:tc>
              </a:tr>
              <a:tr h="200175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Количество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малых предприятий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ед.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</a:tr>
              <a:tr h="200175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Денежные доходы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населения (общ.)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млн. руб.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23,240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23,240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23,240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23,240</a:t>
                      </a:r>
                    </a:p>
                  </a:txBody>
                  <a:tcPr marL="0" marR="0" marT="0" marB="0" anchor="ctr"/>
                </a:tc>
              </a:tr>
              <a:tr h="233538">
                <a:tc>
                  <a:txBody>
                    <a:bodyPr/>
                    <a:lstStyle/>
                    <a:p>
                      <a:pPr marL="0" algn="l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Численность</a:t>
                      </a:r>
                      <a:r>
                        <a:rPr lang="ru-RU" sz="1200" u="none" strike="noStrike" kern="1200" baseline="0" dirty="0" smtClean="0">
                          <a:effectLst/>
                        </a:rPr>
                        <a:t> занятых в экономике (среднегодовая)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ctr" defTabSz="342925" rtl="0" eaLnBrk="1" fontAlgn="ctr" latinLnBrk="0" hangingPunct="1"/>
                      <a:r>
                        <a:rPr lang="ru-RU" sz="1200" u="none" strike="noStrike" kern="1200" dirty="0" smtClean="0">
                          <a:effectLst/>
                        </a:rPr>
                        <a:t>тыс. чел.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342925" rtl="0" eaLnBrk="1" fontAlgn="b" latinLnBrk="0" hangingPunct="1"/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0,537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83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52736" y="832149"/>
            <a:ext cx="5348065" cy="859531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Оценка ожидаемого исполнения бюджета по поступлениям доходов в бюджет МО сельское поселение  "Аргада" за 2020 год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6</a:t>
            </a:fld>
            <a:endParaRPr kumimoji="0" lang="en-US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411981"/>
              </p:ext>
            </p:extLst>
          </p:nvPr>
        </p:nvGraphicFramePr>
        <p:xfrm>
          <a:off x="385711" y="1835696"/>
          <a:ext cx="6211640" cy="688513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22073"/>
                <a:gridCol w="333908"/>
                <a:gridCol w="979396"/>
                <a:gridCol w="864096"/>
                <a:gridCol w="936104"/>
                <a:gridCol w="576063"/>
              </a:tblGrid>
              <a:tr h="406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Код строки</a:t>
                      </a:r>
                      <a:endParaRPr lang="ru-RU" sz="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Код дохода по КД</a:t>
                      </a:r>
                      <a:endParaRPr lang="ru-RU" sz="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Утвержденные бюджетные назначения</a:t>
                      </a:r>
                      <a:endParaRPr lang="ru-RU" sz="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Ожидаемое исполнение</a:t>
                      </a:r>
                      <a:endParaRPr lang="ru-RU" sz="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% исполнения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</a:tr>
              <a:tr h="126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4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5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6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ctr"/>
                </a:tc>
              </a:tr>
              <a:tr h="123653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Доходы бюджета - Всего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00085000000000000000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5427,70530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5427,70530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123653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в том числе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011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95327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Налог на доходы физических лиц с доходов, источником которых является налоговый агент, за исключением доходов, в отношении которых исчисление и уплата налога осуществляются в соответствии со статьями 227, 2271 и 228 Налогового кодекса Российской Федерации (перерасчеты, недоимка и задолженность по соответствующему платежу, в том числе по отмененному)</a:t>
                      </a:r>
                      <a:endParaRPr lang="ru-RU" sz="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012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92910102010011000110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48,50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48,50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35747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Единый сельскохозяйственный налог (перерасчеты, недоимка и задолженность по соответствующему платежу, в том числе по отмененному)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013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92910503010011000110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23,00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23,00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71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сельских поселений (перерасчеты, недоимка и задолженность по соответствующему платежу, в том числе по отмененному)</a:t>
                      </a:r>
                      <a:endParaRPr lang="ru-RU" sz="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014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92910601030101000110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20,00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59579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Земельный налог с организаций, обладающих земельным участком, расположенным в границах сельских поселений (перерасчеты, недоимка и задолженность по соответствующему платежу, в том числе по отмененному)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015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92910606033101000110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7,00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7,00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59579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Земельный налог с физических лиц, обладающих земельным участком, расположенным в границах сельских поселений (перерасчеты, недоимка и задолженность по соответствующему платежу, в том числе по отмененному)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016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92910606043101000110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413,50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413,50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953270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Государственная пошлина за совершение нотариальных действий должностными лицами органов местного самоуправления, уполномоченными в соответствии с законодательными актами Российской Федерации на совершение нотариальных действий (перерасчеты, недоимка и задолженность по соответствующему платежу, в том числе по отмененному)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017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92910804020011000110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5,00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5,00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24029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Прочие доходы от оказания платных услуг (работ) получателями средств бюджетов сельских поселений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018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92911301995100000130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4,10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4,10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24029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Дотации бюджетам поселений на выравнивание бюджетной обеспеченности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019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92920215001100000151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4,45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4,45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35747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Субвенции бюджетам поселений на осуществление первичного воинского учета на территориях, где отсутствуют военные комиссариаты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020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92920235118100000151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130,70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130,70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59579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Межбюджетные трансферты, передаваемые бюджетам поселений из бюджетов муниципальных районов на осуществление части полномочий по решению вопросов местного значения в соответствии с заключенными соглашениями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021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92920240014100000151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10,90</a:t>
                      </a:r>
                      <a:endParaRPr lang="ru-RU" sz="12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10,90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100,00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  <a:tr h="240297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Прочие безвозмездные поступления в бюджеты поселений от бюджетов муниципальных районов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022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92920290054100000151</a:t>
                      </a:r>
                      <a:endParaRPr lang="ru-RU" sz="6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</a:rPr>
                        <a:t>4760,555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>
                          <a:effectLst/>
                        </a:rPr>
                        <a:t>4760,550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100,00000</a:t>
                      </a:r>
                      <a:endParaRPr lang="ru-RU" sz="12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5495" marR="5495" marT="549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29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52736" y="832149"/>
            <a:ext cx="5348065" cy="859531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Оценка ожидаемого исполнения бюджета по </a:t>
            </a:r>
            <a:r>
              <a:rPr lang="ru-RU" sz="1800" b="1" dirty="0" smtClean="0">
                <a:solidFill>
                  <a:srgbClr val="C00000"/>
                </a:solidFill>
              </a:rPr>
              <a:t>разделам и период по функциональной классификации расходов бюджета </a:t>
            </a:r>
            <a:r>
              <a:rPr lang="ru-RU" sz="1800" b="1" dirty="0">
                <a:solidFill>
                  <a:srgbClr val="C00000"/>
                </a:solidFill>
              </a:rPr>
              <a:t>МО сельское поселение  "Аргада" за 2020 год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7</a:t>
            </a:fld>
            <a:endParaRPr kumimoji="0" lang="en-US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54393"/>
              </p:ext>
            </p:extLst>
          </p:nvPr>
        </p:nvGraphicFramePr>
        <p:xfrm>
          <a:off x="371614" y="1979712"/>
          <a:ext cx="6264696" cy="3499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0320"/>
                <a:gridCol w="648072"/>
                <a:gridCol w="1008112"/>
                <a:gridCol w="822644"/>
                <a:gridCol w="905548"/>
              </a:tblGrid>
              <a:tr h="351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разделов и подразделов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6210" marR="6210" marT="62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Код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6210" marR="6210" marT="62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Сумма на 2019 год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6210" marR="6210" marT="62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Исполнено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6210" marR="6210" marT="62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% исполнения</a:t>
                      </a:r>
                      <a:endParaRPr lang="ru-RU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6210" marR="6210" marT="6210" marB="0" anchor="ctr"/>
                </a:tc>
              </a:tr>
              <a:tr h="301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ОБЩЕГОСУДАРСТВЕННЫЕ </a:t>
                      </a:r>
                      <a:r>
                        <a:rPr lang="ru-RU" sz="1200" u="none" strike="noStrike" dirty="0">
                          <a:effectLst/>
                        </a:rPr>
                        <a:t>ВОПРОСЫ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0100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2 993,40012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2 993,40012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221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НАЦИОНАЛЬНАЯ </a:t>
                      </a:r>
                      <a:r>
                        <a:rPr lang="ru-RU" sz="1200" u="none" strike="noStrike" dirty="0">
                          <a:effectLst/>
                        </a:rPr>
                        <a:t>ОБОРОНА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0200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130,70000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130,70000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221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0400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0,00000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0,00000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221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ЖИЛИЩНО-КОММУНАЛЬНОЕ </a:t>
                      </a:r>
                      <a:r>
                        <a:rPr lang="ru-RU" sz="1200" u="none" strike="noStrike" dirty="0">
                          <a:effectLst/>
                        </a:rPr>
                        <a:t>ХОЗЯЙСТВО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0500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684,37742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684,37742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301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КУЛЬТУРА</a:t>
                      </a:r>
                      <a:r>
                        <a:rPr lang="ru-RU" sz="1200" u="none" strike="noStrike" dirty="0">
                          <a:effectLst/>
                        </a:rPr>
                        <a:t>, КИНЕМАТОГРАФИЯ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0800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1 569,82412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1 569,82412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221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СОЦИАЛЬНАЯ </a:t>
                      </a:r>
                      <a:r>
                        <a:rPr lang="ru-RU" sz="1200" u="none" strike="noStrike" dirty="0">
                          <a:effectLst/>
                        </a:rPr>
                        <a:t>ПОЛИТИКА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39,99600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39,99600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100,00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221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ФИЗИЧЕСКАЯ </a:t>
                      </a:r>
                      <a:r>
                        <a:rPr lang="ru-RU" sz="1200" u="none" strike="noStrike" dirty="0">
                          <a:effectLst/>
                        </a:rPr>
                        <a:t>КУЛЬТУРА И СПОРТ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1100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15,00000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15,00000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100,00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30140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ВСЕГО: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5 435,06466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5 435,06466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100,00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  <a:tr h="18067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Дефицит: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>
                          <a:effectLst/>
                        </a:rPr>
                        <a:t>37,35936</a:t>
                      </a:r>
                      <a:endParaRPr lang="ru-RU" sz="12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37,35936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</a:rPr>
                        <a:t>100,00</a:t>
                      </a:r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210" marR="6210" marT="621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625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52736" y="683567"/>
            <a:ext cx="5348065" cy="936105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Оценка ожидаемого исполнения бюджета СП «Аргада» по источникам  финансирования дефицита бюджета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8</a:t>
            </a:fld>
            <a:endParaRPr kumimoji="0"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860027"/>
              </p:ext>
            </p:extLst>
          </p:nvPr>
        </p:nvGraphicFramePr>
        <p:xfrm>
          <a:off x="332656" y="1907704"/>
          <a:ext cx="6264696" cy="53348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06647"/>
                <a:gridCol w="1865761"/>
                <a:gridCol w="962577"/>
                <a:gridCol w="981639"/>
                <a:gridCol w="648072"/>
              </a:tblGrid>
              <a:tr h="4409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Код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Утвержденные БД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Исполнено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% исполнения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6614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929 01 05 00 00 00 0000 000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Изменение остатков средств на счетах по учету средств бюджета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419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929 01 05 00 00 00 0000 500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Увеличение остатков средств бюджетов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-5397,7053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-5397,7053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419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929 01 05 02 00 00 0000 500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Увеличение прочих остатков средств бюджетов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-5397,7053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-5397,7053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419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929 01 05 02 01 00 0000 510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Увеличение прочих остатков денежных средств бюджетов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-5397,7053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-5397,7053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6299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929 01 05 02 01 10 0000 510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Увеличение прочих остатков денежных средств бюджетов муниципальных районов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-5397,7053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-5397,7053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419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929 01 05 00 00 00 0000 600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Уменьшение остатков средств бюджетов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5435,06466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5435,06466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419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929 01 05 02 00 00 0000 600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Уменьшение прочих остатков средств бюджетов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5435,06466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5435,06466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4199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929 01 05 02 01 00 0000 610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Уменьшение прочих остатков денежных средств бюджетов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5435,06466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5435,06466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6299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929 01 05 02 01 10 0000 610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Уменьшение прочих остатков денежных средств бюджетов муниципальных районов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5435,06466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5435,06466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  <a:tr h="251964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Итого источников финансирования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37,35936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37,35936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73" marR="6273" marT="62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3" marR="6273" marT="6273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27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2736" y="1065194"/>
            <a:ext cx="5589158" cy="307777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363881">
              <a:spcBef>
                <a:spcPct val="0"/>
              </a:spcBef>
              <a:buNone/>
            </a:pPr>
            <a:r>
              <a:rPr lang="ru-RU" sz="2000" spc="-1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Налоговые </a:t>
            </a:r>
            <a:r>
              <a:rPr lang="ru-RU" sz="2000" spc="-1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доходы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412914"/>
              </p:ext>
            </p:extLst>
          </p:nvPr>
        </p:nvGraphicFramePr>
        <p:xfrm>
          <a:off x="340853" y="1835696"/>
          <a:ext cx="6301041" cy="552865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520280"/>
                <a:gridCol w="1440160"/>
                <a:gridCol w="1205320"/>
                <a:gridCol w="1135281"/>
              </a:tblGrid>
              <a:tr h="504054"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Наименование</a:t>
                      </a:r>
                      <a:endParaRPr kumimoji="0" lang="ru-RU" sz="18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2020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/>
                        <a:t>2021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2022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(прогноз)</a:t>
                      </a:r>
                      <a:endParaRPr kumimoji="0" lang="ru-RU" sz="18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5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НДФЛ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50,8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51,8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52,2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821565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/>
                        <a:t>ЕСХН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20,2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21,4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21,8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44193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/>
                        <a:t>Налоги</a:t>
                      </a:r>
                      <a:r>
                        <a:rPr kumimoji="0" lang="ru-RU" sz="1600" kern="1200" baseline="0" dirty="0" smtClean="0"/>
                        <a:t> на имущество, в том числе: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440,5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453,9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456,2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44193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/>
                        <a:t>Налог на имущество физических лиц</a:t>
                      </a:r>
                      <a:endParaRPr kumimoji="0" lang="ru-RU" sz="1600" b="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20,0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22,4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23,8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44193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/>
                        <a:t>Земельный налог с организаций</a:t>
                      </a:r>
                      <a:endParaRPr kumimoji="0" lang="ru-RU" sz="1600" b="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7,0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7,0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7,0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44193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/>
                        <a:t>Земельный налог с физических лиц</a:t>
                      </a:r>
                      <a:endParaRPr kumimoji="0" lang="ru-RU" sz="1600" b="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413,5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424,5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425,4</a:t>
                      </a:r>
                      <a:endParaRPr kumimoji="0" lang="ru-RU" sz="20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44193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/>
                        <a:t>Итого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511,5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527,1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530,2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162144" y="1065194"/>
            <a:ext cx="1484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</a:rPr>
              <a:t>(тыс. рублей),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8220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2736" y="1064513"/>
            <a:ext cx="5589158" cy="276999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363881">
              <a:spcBef>
                <a:spcPct val="0"/>
              </a:spcBef>
              <a:buNone/>
            </a:pPr>
            <a:r>
              <a:rPr lang="ru-RU" sz="1800" b="1" spc="-11" dirty="0" smtClean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Неналоговые </a:t>
            </a:r>
            <a:r>
              <a:rPr lang="ru-RU" sz="1800" b="1" spc="-11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доходы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988205"/>
              </p:ext>
            </p:extLst>
          </p:nvPr>
        </p:nvGraphicFramePr>
        <p:xfrm>
          <a:off x="315425" y="1869129"/>
          <a:ext cx="6353935" cy="340142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174019"/>
                <a:gridCol w="1023878"/>
                <a:gridCol w="921489"/>
                <a:gridCol w="166125"/>
                <a:gridCol w="1068424"/>
              </a:tblGrid>
              <a:tr h="403774"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Наименование</a:t>
                      </a:r>
                      <a:endParaRPr kumimoji="0" lang="ru-RU" sz="1800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2020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/>
                        <a:t>2021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2022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800" b="1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69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(прогноз)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44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Государственная пошлина за совершение нотариальных действий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10,0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10,8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11,0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10777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Доходы</a:t>
                      </a:r>
                      <a:r>
                        <a:rPr kumimoji="0" lang="ru-RU" sz="1600" kern="1200" baseline="0" dirty="0" smtClean="0"/>
                        <a:t> от оказания платных услуг (работ) и компенсации затрат государства</a:t>
                      </a:r>
                      <a:endParaRPr kumimoji="0" lang="ru-RU" sz="1600" b="1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14,0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14,0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kern="1200" dirty="0" smtClean="0"/>
                        <a:t>14,0</a:t>
                      </a:r>
                      <a:endParaRPr kumimoji="0" lang="ru-RU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  <a:tr h="401651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kern="1200" dirty="0" smtClean="0"/>
                        <a:t>Итого</a:t>
                      </a:r>
                      <a:endParaRPr kumimoji="0" lang="ru-RU" sz="16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06" marB="4570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24,0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24,8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kern="1200" dirty="0" smtClean="0"/>
                        <a:t>25,0</a:t>
                      </a:r>
                      <a:endParaRPr kumimoji="0" lang="ru-RU" sz="20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34" marR="91434" marT="45706" marB="45706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141362" y="1064513"/>
            <a:ext cx="1484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</a:rPr>
              <a:t>(тыс. рублей),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10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065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2736" y="974597"/>
            <a:ext cx="5544616" cy="276999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363881">
              <a:spcBef>
                <a:spcPct val="0"/>
              </a:spcBef>
              <a:buNone/>
            </a:pPr>
            <a:r>
              <a:rPr lang="ru-RU" sz="1800" b="1" spc="-11" dirty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Структура безвозмездных поступлений </a:t>
            </a:r>
            <a:r>
              <a:rPr lang="ru-RU" sz="1600" b="1" spc="-11" dirty="0" smtClean="0">
                <a:solidFill>
                  <a:srgbClr val="CC3300"/>
                </a:solidFill>
                <a:latin typeface="+mj-lt"/>
                <a:ea typeface="+mj-ea"/>
                <a:cs typeface="+mj-cs"/>
              </a:rPr>
              <a:t>   </a:t>
            </a:r>
            <a:endParaRPr lang="ru-RU" sz="1600" b="1" spc="-11" dirty="0" smtClean="0">
              <a:solidFill>
                <a:srgbClr val="CC33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82353632"/>
              </p:ext>
            </p:extLst>
          </p:nvPr>
        </p:nvGraphicFramePr>
        <p:xfrm>
          <a:off x="188640" y="1761311"/>
          <a:ext cx="6615354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1700808" y="7740352"/>
            <a:ext cx="3240360" cy="116093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Итого: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2020 </a:t>
            </a:r>
            <a:r>
              <a:rPr lang="ru-RU" sz="1600" b="1" dirty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год – </a:t>
            </a:r>
            <a:r>
              <a:rPr lang="ru-RU" sz="1600" b="1" dirty="0" smtClean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5246,31 тыс. руб.</a:t>
            </a:r>
            <a:endParaRPr lang="ru-RU" sz="1600" b="1" dirty="0">
              <a:solidFill>
                <a:srgbClr val="00206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2021 </a:t>
            </a:r>
            <a:r>
              <a:rPr lang="ru-RU" sz="1600" b="1" dirty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год – </a:t>
            </a:r>
            <a:r>
              <a:rPr lang="ru-RU" sz="1600" b="1" dirty="0" smtClean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5109,39 тыс. руб.</a:t>
            </a:r>
            <a:endParaRPr lang="ru-RU" sz="1600" b="1" dirty="0">
              <a:solidFill>
                <a:srgbClr val="00206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2022 </a:t>
            </a:r>
            <a:r>
              <a:rPr lang="ru-RU" sz="1600" b="1" dirty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год – </a:t>
            </a:r>
            <a:r>
              <a:rPr lang="ru-RU" sz="1600" b="1" dirty="0" smtClean="0">
                <a:solidFill>
                  <a:srgbClr val="00206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5279,97 тыс. руб.</a:t>
            </a:r>
            <a:endParaRPr lang="ru-RU" sz="1600" b="1" dirty="0">
              <a:solidFill>
                <a:srgbClr val="00206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0648" y="1187624"/>
            <a:ext cx="432048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11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828445" y="1331640"/>
            <a:ext cx="1768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881">
              <a:spcBef>
                <a:spcPct val="0"/>
              </a:spcBef>
              <a:buNone/>
            </a:pPr>
            <a:r>
              <a:rPr lang="ru-RU" spc="-11" dirty="0"/>
              <a:t>(тыс. руб.)</a:t>
            </a:r>
          </a:p>
        </p:txBody>
      </p:sp>
    </p:spTree>
    <p:extLst>
      <p:ext uri="{BB962C8B-B14F-4D97-AF65-F5344CB8AC3E}">
        <p14:creationId xmlns:p14="http://schemas.microsoft.com/office/powerpoint/2010/main" val="100529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>
            <a:spLocks/>
          </p:cNvSpPr>
          <p:nvPr/>
        </p:nvSpPr>
        <p:spPr>
          <a:xfrm>
            <a:off x="1052736" y="1050380"/>
            <a:ext cx="5109686" cy="276999"/>
          </a:xfrm>
          <a:prstGeom prst="rect">
            <a:avLst/>
          </a:prstGeom>
          <a:noFill/>
          <a:ln cap="sq" cmpd="sng">
            <a:noFill/>
            <a:bevel/>
          </a:ln>
          <a:effectLst/>
        </p:spPr>
        <p:txBody>
          <a:bodyPr vert="horz" wrap="square" lIns="91440" tIns="45720" rIns="91440" bIns="45720" rtlCol="0" anchor="t">
            <a:noAutofit/>
          </a:bodyPr>
          <a:lstStyle>
            <a:lvl1pPr algn="ctr" defTabSz="342900">
              <a:spcBef>
                <a:spcPct val="0"/>
              </a:spcBef>
              <a:defRPr b="0" i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algn="l"/>
            <a:endParaRPr lang="ru-RU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52736" y="923201"/>
            <a:ext cx="4941899" cy="531355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Структура </a:t>
            </a:r>
            <a:r>
              <a:rPr lang="ru-RU" sz="1800" b="1" dirty="0" smtClean="0">
                <a:solidFill>
                  <a:srgbClr val="C00000"/>
                </a:solidFill>
              </a:rPr>
              <a:t>расходов местного бюджета на 2020 год и плановый период  2021-2022 годов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1906023"/>
              </p:ext>
            </p:extLst>
          </p:nvPr>
        </p:nvGraphicFramePr>
        <p:xfrm>
          <a:off x="671367" y="2116379"/>
          <a:ext cx="5688632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941168" y="1537213"/>
            <a:ext cx="148087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(тыс. руб.)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95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29783</TotalTime>
  <Words>1218</Words>
  <Application>Microsoft Office PowerPoint</Application>
  <PresentationFormat>Экран (4:3)</PresentationFormat>
  <Paragraphs>428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Arial Cyr</vt:lpstr>
      <vt:lpstr>Calibri</vt:lpstr>
      <vt:lpstr>Calibri Light</vt:lpstr>
      <vt:lpstr>Century Gothic</vt:lpstr>
      <vt:lpstr>Constantia</vt:lpstr>
      <vt:lpstr>Segoe UI</vt:lpstr>
      <vt:lpstr>Times New Roman</vt:lpstr>
      <vt:lpstr>Wingdings 3</vt:lpstr>
      <vt:lpstr>Специальное оформление</vt:lpstr>
      <vt:lpstr>Легкий дым</vt:lpstr>
      <vt:lpstr>Презентация PowerPoint</vt:lpstr>
      <vt:lpstr>Основы формирования проекта местного  бюджета</vt:lpstr>
      <vt:lpstr>Презентация PowerPoint</vt:lpstr>
      <vt:lpstr>Основные параметры прогноза СЭР на 2020-2022 годы</vt:lpstr>
      <vt:lpstr>Основные параметры прогноза СЭР на 2020-2022 годы. Продолжение</vt:lpstr>
      <vt:lpstr>Оценка ожидаемого исполнения бюджета по поступлениям доходов в бюджет МО сельское поселение  "Аргада" за 2020 год</vt:lpstr>
      <vt:lpstr>Оценка ожидаемого исполнения бюджета по разделам и период по функциональной классификации расходов бюджета МО сельское поселение  "Аргада" за 2020 год</vt:lpstr>
      <vt:lpstr>Оценка ожидаемого исполнения бюджета СП «Аргада» по источникам  финансирования дефицита бюджета </vt:lpstr>
      <vt:lpstr>Презентация PowerPoint</vt:lpstr>
      <vt:lpstr>Презентация PowerPoint</vt:lpstr>
      <vt:lpstr>Презентация PowerPoint</vt:lpstr>
      <vt:lpstr>Структура расходов местного бюджета на 2020 год и плановый период  2021-2022 годов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МадаевК</dc:creator>
  <cp:lastModifiedBy>SYSADMIN</cp:lastModifiedBy>
  <cp:revision>1996</cp:revision>
  <cp:lastPrinted>2019-12-25T08:18:13Z</cp:lastPrinted>
  <dcterms:created xsi:type="dcterms:W3CDTF">2015-10-21T01:01:50Z</dcterms:created>
  <dcterms:modified xsi:type="dcterms:W3CDTF">2021-07-26T10:56:52Z</dcterms:modified>
</cp:coreProperties>
</file>